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윤고딕" charset="1" panose="020B0503000000000000"/>
      <p:regular r:id="rId24"/>
    </p:embeddedFont>
    <p:embeddedFont>
      <p:font typeface="KoPub바탕체" charset="1" panose="02020603020101020101"/>
      <p:regular r:id="rId25"/>
    </p:embeddedFont>
    <p:embeddedFont>
      <p:font typeface="Garet Light" charset="1" panose="00000000000000000000"/>
      <p:regular r:id="rId26"/>
    </p:embeddedFont>
    <p:embeddedFont>
      <p:font typeface="KoPub바탕체 Bold" charset="1" panose="02020603020101020101"/>
      <p:regular r:id="rId27"/>
    </p:embeddedFont>
    <p:embeddedFont>
      <p:font typeface="윤고딕 Bold" charset="1" panose="020B0803000000000000"/>
      <p:regular r:id="rId28"/>
    </p:embeddedFont>
    <p:embeddedFont>
      <p:font typeface="KoPub바탕체 Light" charset="1" panose="02020603020101020101"/>
      <p:regular r:id="rId29"/>
    </p:embeddedFont>
    <p:embeddedFont>
      <p:font typeface="210 디딤고딕 Bold" charset="1" panose="02020503020101020101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61631" y="781050"/>
            <a:ext cx="529766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과학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8292" y="4265676"/>
            <a:ext cx="12731417" cy="15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Steam 리뷰 데이터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720382"/>
            <a:ext cx="2975952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2024. 12. 12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3774" y="8720382"/>
            <a:ext cx="6175526" cy="53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조대원, 이기현, 김도윤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41535" y="10128775"/>
            <a:ext cx="11127429" cy="4310760"/>
          </a:xfrm>
          <a:custGeom>
            <a:avLst/>
            <a:gdLst/>
            <a:ahLst/>
            <a:cxnLst/>
            <a:rect r="r" b="b" t="t" l="l"/>
            <a:pathLst>
              <a:path h="4310760" w="11127429">
                <a:moveTo>
                  <a:pt x="0" y="0"/>
                </a:moveTo>
                <a:lnTo>
                  <a:pt x="11127429" y="0"/>
                </a:lnTo>
                <a:lnTo>
                  <a:pt x="11127429" y="4310760"/>
                </a:lnTo>
                <a:lnTo>
                  <a:pt x="0" y="43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3270" y="4529084"/>
            <a:ext cx="9857516" cy="4262066"/>
          </a:xfrm>
          <a:custGeom>
            <a:avLst/>
            <a:gdLst/>
            <a:ahLst/>
            <a:cxnLst/>
            <a:rect r="r" b="b" t="t" l="l"/>
            <a:pathLst>
              <a:path h="4262066" w="9857516">
                <a:moveTo>
                  <a:pt x="0" y="0"/>
                </a:moveTo>
                <a:lnTo>
                  <a:pt x="9857516" y="0"/>
                </a:lnTo>
                <a:lnTo>
                  <a:pt x="9857516" y="4262066"/>
                </a:lnTo>
                <a:lnTo>
                  <a:pt x="0" y="426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762" y="4380331"/>
            <a:ext cx="7072305" cy="4410819"/>
          </a:xfrm>
          <a:custGeom>
            <a:avLst/>
            <a:gdLst/>
            <a:ahLst/>
            <a:cxnLst/>
            <a:rect r="r" b="b" t="t" l="l"/>
            <a:pathLst>
              <a:path h="4410819" w="7072305">
                <a:moveTo>
                  <a:pt x="0" y="0"/>
                </a:moveTo>
                <a:lnTo>
                  <a:pt x="7072305" y="0"/>
                </a:lnTo>
                <a:lnTo>
                  <a:pt x="7072305" y="4410819"/>
                </a:lnTo>
                <a:lnTo>
                  <a:pt x="0" y="441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239504" y="928992"/>
            <a:ext cx="7851233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전처리 - 벡터화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6771" y="2270287"/>
            <a:ext cx="15474015" cy="118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텍스트 데이터를 숫자로 변환.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TF-IDF( Term Frequency-Inverse Document Frequency)를 사용.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92790" y="3636277"/>
            <a:ext cx="14625933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2" indent="-388616" lvl="1">
              <a:lnSpc>
                <a:spcPts val="5039"/>
              </a:lnSpc>
              <a:spcBef>
                <a:spcPct val="0"/>
              </a:spcBef>
              <a:buAutoNum type="arabicPeriod" startAt="1"/>
            </a:pPr>
            <a:r>
              <a:rPr lang="en-US" b="true" sz="3599">
                <a:solidFill>
                  <a:srgbClr val="191919"/>
                </a:solidFill>
                <a:latin typeface="KoPub바탕체 Bold"/>
                <a:ea typeface="KoPub바탕체 Bold"/>
                <a:cs typeface="KoPub바탕체 Bold"/>
                <a:sym typeface="KoPub바탕체 Bold"/>
              </a:rPr>
              <a:t>로지스틱 회귀 (Logistic Regression)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374101" y="3722002"/>
            <a:ext cx="0" cy="4867653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92790" y="3510987"/>
            <a:ext cx="8559938" cy="6213927"/>
            <a:chOff x="0" y="0"/>
            <a:chExt cx="2254469" cy="1636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469" cy="1636590"/>
            </a:xfrm>
            <a:custGeom>
              <a:avLst/>
              <a:gdLst/>
              <a:ahLst/>
              <a:cxnLst/>
              <a:rect r="r" b="b" t="t" l="l"/>
              <a:pathLst>
                <a:path h="1636590" w="2254469">
                  <a:moveTo>
                    <a:pt x="0" y="0"/>
                  </a:moveTo>
                  <a:lnTo>
                    <a:pt x="2254469" y="0"/>
                  </a:lnTo>
                  <a:lnTo>
                    <a:pt x="2254469" y="1636590"/>
                  </a:lnTo>
                  <a:lnTo>
                    <a:pt x="0" y="1636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54469" cy="1684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923925"/>
            <a:ext cx="4704875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모델링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0659" y="2292448"/>
            <a:ext cx="14625933" cy="58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훈련 및 테스트 데이터 분할 : 훈련 세트(70%)와 테스트 세트(30%)로 분할.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46334" y="3636277"/>
            <a:ext cx="14625933" cy="63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191919"/>
                </a:solidFill>
                <a:latin typeface="KoPub바탕체 Bold"/>
                <a:ea typeface="KoPub바탕체 Bold"/>
                <a:cs typeface="KoPub바탕체 Bold"/>
                <a:sym typeface="KoPub바탕체 Bold"/>
              </a:rPr>
              <a:t>2. 결정 트리 (Decision Tree)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0085" y="4383065"/>
            <a:ext cx="8154794" cy="110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이진 분류 문제에 적합한 통계 모델.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424073" y="4383065"/>
            <a:ext cx="7185722" cy="110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데이터의 속성 값을 이용해 분류하는 트리 구조의 모델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9206" y="5225913"/>
            <a:ext cx="8154794" cy="43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튜닝 기법 :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정규화 파라미터(C), 솔버 선택(newton-cg, lbfgs, liblinear 등)을 조정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성능 지표 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정확도(Accuracy), 정밀도(Precision), 재현율(Recall), F1 스코어(F1 Score), ROC-AUC 커브 등.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9537" y="5768865"/>
            <a:ext cx="8154794" cy="324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튜닝 기법 :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트리의 깊이(max_depth), 분할 시 최소 샘플 수(min_samples_split) 등의 파라미터를 조정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성능 지표 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정확도, 정밀도, 재현율, F1 스코어 등.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4760" y="1737852"/>
            <a:ext cx="10569812" cy="8165180"/>
          </a:xfrm>
          <a:custGeom>
            <a:avLst/>
            <a:gdLst/>
            <a:ahLst/>
            <a:cxnLst/>
            <a:rect r="r" b="b" t="t" l="l"/>
            <a:pathLst>
              <a:path h="8165180" w="10569812">
                <a:moveTo>
                  <a:pt x="0" y="0"/>
                </a:moveTo>
                <a:lnTo>
                  <a:pt x="10569812" y="0"/>
                </a:lnTo>
                <a:lnTo>
                  <a:pt x="10569812" y="8165180"/>
                </a:lnTo>
                <a:lnTo>
                  <a:pt x="0" y="816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54572" y="256710"/>
            <a:ext cx="6942429" cy="9646323"/>
          </a:xfrm>
          <a:custGeom>
            <a:avLst/>
            <a:gdLst/>
            <a:ahLst/>
            <a:cxnLst/>
            <a:rect r="r" b="b" t="t" l="l"/>
            <a:pathLst>
              <a:path h="9646323" w="6942429">
                <a:moveTo>
                  <a:pt x="0" y="0"/>
                </a:moveTo>
                <a:lnTo>
                  <a:pt x="6942430" y="0"/>
                </a:lnTo>
                <a:lnTo>
                  <a:pt x="6942430" y="9646322"/>
                </a:lnTo>
                <a:lnTo>
                  <a:pt x="0" y="9646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23925"/>
            <a:ext cx="8162440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모델링 - 로지스틱 회귀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실행 결과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298878"/>
            <a:ext cx="7895260" cy="7148859"/>
          </a:xfrm>
          <a:custGeom>
            <a:avLst/>
            <a:gdLst/>
            <a:ahLst/>
            <a:cxnLst/>
            <a:rect r="r" b="b" t="t" l="l"/>
            <a:pathLst>
              <a:path h="7148859" w="7895260">
                <a:moveTo>
                  <a:pt x="0" y="0"/>
                </a:moveTo>
                <a:lnTo>
                  <a:pt x="7895260" y="0"/>
                </a:lnTo>
                <a:lnTo>
                  <a:pt x="7895260" y="7148859"/>
                </a:lnTo>
                <a:lnTo>
                  <a:pt x="0" y="714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86459" y="2315848"/>
            <a:ext cx="7972841" cy="6942452"/>
          </a:xfrm>
          <a:custGeom>
            <a:avLst/>
            <a:gdLst/>
            <a:ahLst/>
            <a:cxnLst/>
            <a:rect r="r" b="b" t="t" l="l"/>
            <a:pathLst>
              <a:path h="6942452" w="7972841">
                <a:moveTo>
                  <a:pt x="0" y="0"/>
                </a:moveTo>
                <a:lnTo>
                  <a:pt x="7972841" y="0"/>
                </a:lnTo>
                <a:lnTo>
                  <a:pt x="7972841" y="6942452"/>
                </a:lnTo>
                <a:lnTo>
                  <a:pt x="0" y="6942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923925"/>
            <a:ext cx="3276389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실행결과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10739" y="1737852"/>
            <a:ext cx="12977667" cy="7887429"/>
          </a:xfrm>
          <a:custGeom>
            <a:avLst/>
            <a:gdLst/>
            <a:ahLst/>
            <a:cxnLst/>
            <a:rect r="r" b="b" t="t" l="l"/>
            <a:pathLst>
              <a:path h="7887429" w="12977667">
                <a:moveTo>
                  <a:pt x="0" y="0"/>
                </a:moveTo>
                <a:lnTo>
                  <a:pt x="12977667" y="0"/>
                </a:lnTo>
                <a:lnTo>
                  <a:pt x="12977667" y="7887429"/>
                </a:lnTo>
                <a:lnTo>
                  <a:pt x="0" y="788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23925"/>
            <a:ext cx="3276389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실행결과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개선 사항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923925"/>
            <a:ext cx="3276389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개선사항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3248" y="2891939"/>
            <a:ext cx="5583983" cy="248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더 많은 리뷰 데이터셋을 확보하여 모델의 학습 데이터 양을 증가 시켜야 한다. 또한, 문맥을 더 잘 이해할 수 있도록 텍스트 정제 및 전처리 과정을 개선.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23248" y="6211855"/>
            <a:ext cx="5279544" cy="198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TF-IDF 외에도 Word2Vec, GloVe, BERT 같은 최신 임베딩 기법을 활용하여 텍스트의 의미를 보다 잘 반영하고 싶다.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3274" y="2891939"/>
            <a:ext cx="5279544" cy="198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리뷰 텍스트에서 긍정적, 부정적인 감정을 보다 정밀하게 분류하기 위해 감정 분석 학습을 잘 해야 할 것 같다.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53" y="2691698"/>
            <a:ext cx="1505013" cy="200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18"/>
              </a:lnSpc>
              <a:spcBef>
                <a:spcPct val="0"/>
              </a:spcBef>
            </a:pPr>
            <a:r>
              <a:rPr lang="en-US" sz="11656" strike="noStrike" u="none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1753" y="6049930"/>
            <a:ext cx="1505013" cy="200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18"/>
              </a:lnSpc>
              <a:spcBef>
                <a:spcPct val="0"/>
              </a:spcBef>
            </a:pPr>
            <a:r>
              <a:rPr lang="en-US" sz="11656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8260" y="2691698"/>
            <a:ext cx="1505013" cy="200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18"/>
              </a:lnSpc>
              <a:spcBef>
                <a:spcPct val="0"/>
              </a:spcBef>
            </a:pPr>
            <a:r>
              <a:rPr lang="en-US" sz="11656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2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9144000" y="3252234"/>
            <a:ext cx="0" cy="4867653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05225" y="1795145"/>
            <a:ext cx="3052600" cy="68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배경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05225" y="2841467"/>
            <a:ext cx="2416440" cy="12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문제제기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목적 및 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05225" y="6392497"/>
            <a:ext cx="2416440" cy="125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전처리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모델링 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05225" y="5344935"/>
            <a:ext cx="3052600" cy="68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7050" y="1550212"/>
            <a:ext cx="886159" cy="112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2"/>
              </a:lnSpc>
              <a:spcBef>
                <a:spcPct val="0"/>
              </a:spcBef>
            </a:pPr>
            <a:r>
              <a:rPr lang="en-US" b="true" sz="6430" strike="noStrike" u="none">
                <a:solidFill>
                  <a:srgbClr val="191919"/>
                </a:solidFill>
                <a:latin typeface="KoPub바탕체 Bold"/>
                <a:ea typeface="KoPub바탕체 Bold"/>
                <a:cs typeface="KoPub바탕체 Bold"/>
                <a:sym typeface="KoPub바탕체 Bold"/>
              </a:rPr>
              <a:t>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77050" y="5096937"/>
            <a:ext cx="886159" cy="112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2"/>
              </a:lnSpc>
              <a:spcBef>
                <a:spcPct val="0"/>
              </a:spcBef>
            </a:pPr>
            <a:r>
              <a:rPr lang="en-US" b="true" sz="6430">
                <a:solidFill>
                  <a:srgbClr val="191919"/>
                </a:solidFill>
                <a:latin typeface="KoPub바탕체 Bold"/>
                <a:ea typeface="KoPub바탕체 Bold"/>
                <a:cs typeface="KoPub바탕체 Bold"/>
                <a:sym typeface="KoPub바탕체 Bold"/>
              </a:rPr>
              <a:t>2</a:t>
            </a:r>
            <a:r>
              <a:rPr lang="en-US" b="true" sz="6430" strike="noStrike" u="none">
                <a:solidFill>
                  <a:srgbClr val="191919"/>
                </a:solidFill>
                <a:latin typeface="KoPub바탕체 Bold"/>
                <a:ea typeface="KoPub바탕체 Bold"/>
                <a:cs typeface="KoPub바탕체 Bold"/>
                <a:sym typeface="KoPub바탕체 Bold"/>
              </a:rPr>
              <a:t>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509090" y="1693087"/>
            <a:ext cx="3902758" cy="979666"/>
            <a:chOff x="0" y="0"/>
            <a:chExt cx="5203677" cy="130622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133544" y="166589"/>
              <a:ext cx="4070134" cy="891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>
                  <a:solidFill>
                    <a:srgbClr val="191919"/>
                  </a:solidFill>
                  <a:latin typeface="KoPub바탕체"/>
                  <a:ea typeface="KoPub바탕체"/>
                  <a:cs typeface="KoPub바탕체"/>
                  <a:sym typeface="KoPub바탕체"/>
                </a:rPr>
                <a:t>실행 결과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42875"/>
              <a:ext cx="1181545" cy="1449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2"/>
                </a:lnSpc>
                <a:spcBef>
                  <a:spcPct val="0"/>
                </a:spcBef>
              </a:pPr>
              <a:r>
                <a:rPr lang="en-US" b="true" sz="6430">
                  <a:solidFill>
                    <a:srgbClr val="191919"/>
                  </a:solidFill>
                  <a:latin typeface="KoPub바탕체 Bold"/>
                  <a:ea typeface="KoPub바탕체 Bold"/>
                  <a:cs typeface="KoPub바탕체 Bold"/>
                  <a:sym typeface="KoPub바탕체 Bold"/>
                </a:rPr>
                <a:t>3</a:t>
              </a:r>
              <a:r>
                <a:rPr lang="en-US" b="true" sz="6430" strike="noStrike" u="none">
                  <a:solidFill>
                    <a:srgbClr val="191919"/>
                  </a:solidFill>
                  <a:latin typeface="KoPub바탕체 Bold"/>
                  <a:ea typeface="KoPub바탕체 Bold"/>
                  <a:cs typeface="KoPub바탕체 Bold"/>
                  <a:sym typeface="KoPub바탕체 Bold"/>
                </a:rPr>
                <a:t>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23453" y="5239812"/>
            <a:ext cx="3938759" cy="979666"/>
            <a:chOff x="0" y="0"/>
            <a:chExt cx="5251679" cy="130622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181545" y="166572"/>
              <a:ext cx="4070134" cy="891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6"/>
                </a:lnSpc>
                <a:spcBef>
                  <a:spcPct val="0"/>
                </a:spcBef>
              </a:pPr>
              <a:r>
                <a:rPr lang="en-US" sz="3968" spc="-182">
                  <a:solidFill>
                    <a:srgbClr val="191919"/>
                  </a:solidFill>
                  <a:latin typeface="KoPub바탕체"/>
                  <a:ea typeface="KoPub바탕체"/>
                  <a:cs typeface="KoPub바탕체"/>
                  <a:sym typeface="KoPub바탕체"/>
                </a:rPr>
                <a:t>개선 사항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42875"/>
              <a:ext cx="1181545" cy="1449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2"/>
                </a:lnSpc>
                <a:spcBef>
                  <a:spcPct val="0"/>
                </a:spcBef>
              </a:pPr>
              <a:r>
                <a:rPr lang="en-US" b="true" sz="6430">
                  <a:solidFill>
                    <a:srgbClr val="191919"/>
                  </a:solidFill>
                  <a:latin typeface="KoPub바탕체 Bold"/>
                  <a:ea typeface="KoPub바탕체 Bold"/>
                  <a:cs typeface="KoPub바탕체 Bold"/>
                  <a:sym typeface="KoPub바탕체 Bold"/>
                </a:rPr>
                <a:t>4</a:t>
              </a:r>
              <a:r>
                <a:rPr lang="en-US" b="true" sz="6430" strike="noStrike" u="none">
                  <a:solidFill>
                    <a:srgbClr val="191919"/>
                  </a:solidFill>
                  <a:latin typeface="KoPub바탕체 Bold"/>
                  <a:ea typeface="KoPub바탕체 Bold"/>
                  <a:cs typeface="KoPub바탕체 Bold"/>
                  <a:sym typeface="KoPub바탕체 Bold"/>
                </a:rPr>
                <a:t>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23950" y="925073"/>
            <a:ext cx="2186274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목 차</a:t>
            </a:r>
          </a:p>
        </p:txBody>
      </p:sp>
      <p:sp>
        <p:nvSpPr>
          <p:cNvPr name="AutoShape 18" id="18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배경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1836194"/>
            <a:ext cx="11301259" cy="4831288"/>
          </a:xfrm>
          <a:custGeom>
            <a:avLst/>
            <a:gdLst/>
            <a:ahLst/>
            <a:cxnLst/>
            <a:rect r="r" b="b" t="t" l="l"/>
            <a:pathLst>
              <a:path h="4831288" w="11301259">
                <a:moveTo>
                  <a:pt x="0" y="0"/>
                </a:moveTo>
                <a:lnTo>
                  <a:pt x="11301258" y="0"/>
                </a:lnTo>
                <a:lnTo>
                  <a:pt x="11301258" y="4831288"/>
                </a:lnTo>
                <a:lnTo>
                  <a:pt x="0" y="48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950" y="925073"/>
            <a:ext cx="2713054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문제제기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986" y="7207668"/>
            <a:ext cx="15000027" cy="205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게임 선택은 게이머들에게 중요한 결정이며, 잘못된 선택은 시간과 돈의 낭비로 이어질 수 있다. 특히 스팀과 같은 플랫폼에서는 수많은 게임이 제공되기 때문에 올바른 게임을 선택하는 것이 쉽지 않다. 이에 따라 스팀 리뷰 데이터를 분석하여 평가치를 기준으로 게임 선택에 도움을 주는 데이터를 제공.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배경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79119" y="2339400"/>
            <a:ext cx="15329762" cy="110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소비자의 선택 부담을 줄이고, 시간과 비용을 절감하며, 게임 개발사와 커뮤니티 간의 소통을 강화할 수 있다.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950" y="925073"/>
            <a:ext cx="3859076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목적 및 필요성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6819" y="5845522"/>
            <a:ext cx="4024366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91919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소비자의 선택 부담 완화.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7659" y="6763732"/>
            <a:ext cx="4193526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수많은 게임 중에서 어떤 게임을 선택할지 결정하는 것은 매우 어렵다. 게임 리뷰 데이터 분석을 통해 소비자들이 보다 쉽게 게임을 선택할 수 있도록 도와준다.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35975" y="6763732"/>
            <a:ext cx="4024366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게이머들의 선호 게임 특징을 이해하고, 최신 게임 동향을 빠르게 접하면서 게임 개발사들은 게임의 품질을 개선하고, 더 나은 게임을 개발하는데 도움을 준다.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6819" y="3581115"/>
            <a:ext cx="1505013" cy="233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18"/>
              </a:lnSpc>
              <a:spcBef>
                <a:spcPct val="0"/>
              </a:spcBef>
            </a:pPr>
            <a:r>
              <a:rPr lang="en-US" sz="13655" strike="noStrike" u="none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16397" y="3581115"/>
            <a:ext cx="1505013" cy="233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18"/>
              </a:lnSpc>
              <a:spcBef>
                <a:spcPct val="0"/>
              </a:spcBef>
            </a:pPr>
            <a:r>
              <a:rPr lang="en-US" sz="13655" strike="noStrike" u="none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5975" y="3581115"/>
            <a:ext cx="1505013" cy="233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18"/>
              </a:lnSpc>
              <a:spcBef>
                <a:spcPct val="0"/>
              </a:spcBef>
            </a:pPr>
            <a:r>
              <a:rPr lang="en-US" sz="13655" strike="noStrike" u="none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6397" y="5845522"/>
            <a:ext cx="4024366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91919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맞춤형 추천 시스템 구축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31363" y="5845522"/>
            <a:ext cx="4024366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91919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개발 방향성 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6397" y="6763732"/>
            <a:ext cx="4024366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스팀 리뷰 데이터를 활용한 맞춤형 추천 시스템은 소비자들의 게임 경험을 개인화하여 만족도를 높일 수 있다.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본문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76389" y="2663727"/>
            <a:ext cx="12233440" cy="2672970"/>
          </a:xfrm>
          <a:custGeom>
            <a:avLst/>
            <a:gdLst/>
            <a:ahLst/>
            <a:cxnLst/>
            <a:rect r="r" b="b" t="t" l="l"/>
            <a:pathLst>
              <a:path h="2672970" w="12233440">
                <a:moveTo>
                  <a:pt x="0" y="0"/>
                </a:moveTo>
                <a:lnTo>
                  <a:pt x="12233440" y="0"/>
                </a:lnTo>
                <a:lnTo>
                  <a:pt x="12233440" y="2672969"/>
                </a:lnTo>
                <a:lnTo>
                  <a:pt x="0" y="2672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88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3925"/>
            <a:ext cx="7851233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전처리 - 데이터 수집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1689" y="6186371"/>
            <a:ext cx="5279544" cy="58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191919"/>
                </a:solidFill>
                <a:latin typeface="KoPub바탕체 Bold"/>
                <a:ea typeface="KoPub바탕체 Bold"/>
                <a:cs typeface="KoPub바탕체 Bold"/>
                <a:sym typeface="KoPub바탕체 Bold"/>
              </a:rPr>
              <a:t>데이터 수집.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3367" y="6799097"/>
            <a:ext cx="14625933" cy="110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스팀 리뷰 평가 분석 데이터 셋을 사용.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평가 내용과 평가 점수, 작성자 정보가 포함되어있다.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41535" y="10128775"/>
            <a:ext cx="11127429" cy="4310760"/>
          </a:xfrm>
          <a:custGeom>
            <a:avLst/>
            <a:gdLst/>
            <a:ahLst/>
            <a:cxnLst/>
            <a:rect r="r" b="b" t="t" l="l"/>
            <a:pathLst>
              <a:path h="4310760" w="11127429">
                <a:moveTo>
                  <a:pt x="0" y="0"/>
                </a:moveTo>
                <a:lnTo>
                  <a:pt x="11127429" y="0"/>
                </a:lnTo>
                <a:lnTo>
                  <a:pt x="11127429" y="4310760"/>
                </a:lnTo>
                <a:lnTo>
                  <a:pt x="0" y="43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499283"/>
            <a:ext cx="5646079" cy="3607217"/>
          </a:xfrm>
          <a:custGeom>
            <a:avLst/>
            <a:gdLst/>
            <a:ahLst/>
            <a:cxnLst/>
            <a:rect r="r" b="b" t="t" l="l"/>
            <a:pathLst>
              <a:path h="3607217" w="5646079">
                <a:moveTo>
                  <a:pt x="0" y="0"/>
                </a:moveTo>
                <a:lnTo>
                  <a:pt x="5646079" y="0"/>
                </a:lnTo>
                <a:lnTo>
                  <a:pt x="5646079" y="3607217"/>
                </a:lnTo>
                <a:lnTo>
                  <a:pt x="0" y="360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4779" y="4184414"/>
            <a:ext cx="10910593" cy="4255451"/>
          </a:xfrm>
          <a:custGeom>
            <a:avLst/>
            <a:gdLst/>
            <a:ahLst/>
            <a:cxnLst/>
            <a:rect r="r" b="b" t="t" l="l"/>
            <a:pathLst>
              <a:path h="4255451" w="10910593">
                <a:moveTo>
                  <a:pt x="0" y="0"/>
                </a:moveTo>
                <a:lnTo>
                  <a:pt x="10910593" y="0"/>
                </a:lnTo>
                <a:lnTo>
                  <a:pt x="10910593" y="4255451"/>
                </a:lnTo>
                <a:lnTo>
                  <a:pt x="0" y="42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8800" y="2722032"/>
            <a:ext cx="14625933" cy="118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결측치, 이상치 처리 : 누락된 값을 확인하고, 제거하거나 대체.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91919"/>
                </a:solidFill>
                <a:latin typeface="KoPub바탕체 Light"/>
                <a:ea typeface="KoPub바탕체 Light"/>
                <a:cs typeface="KoPub바탕체 Light"/>
                <a:sym typeface="KoPub바탕체 Light"/>
              </a:rPr>
              <a:t>                              리뷰 길이가 너무 짧거나 비이상적으로 긴 리뷰 제거.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923925"/>
            <a:ext cx="7851233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전처리 - 데이터 정제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41535" y="10128775"/>
            <a:ext cx="11127429" cy="4310760"/>
          </a:xfrm>
          <a:custGeom>
            <a:avLst/>
            <a:gdLst/>
            <a:ahLst/>
            <a:cxnLst/>
            <a:rect r="r" b="b" t="t" l="l"/>
            <a:pathLst>
              <a:path h="4310760" w="11127429">
                <a:moveTo>
                  <a:pt x="0" y="0"/>
                </a:moveTo>
                <a:lnTo>
                  <a:pt x="11127429" y="0"/>
                </a:lnTo>
                <a:lnTo>
                  <a:pt x="11127429" y="4310760"/>
                </a:lnTo>
                <a:lnTo>
                  <a:pt x="0" y="43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6329" y="2161885"/>
            <a:ext cx="11028981" cy="6958584"/>
          </a:xfrm>
          <a:custGeom>
            <a:avLst/>
            <a:gdLst/>
            <a:ahLst/>
            <a:cxnLst/>
            <a:rect r="r" b="b" t="t" l="l"/>
            <a:pathLst>
              <a:path h="6958584" w="11028981">
                <a:moveTo>
                  <a:pt x="0" y="0"/>
                </a:moveTo>
                <a:lnTo>
                  <a:pt x="11028981" y="0"/>
                </a:lnTo>
                <a:lnTo>
                  <a:pt x="11028981" y="6958584"/>
                </a:lnTo>
                <a:lnTo>
                  <a:pt x="0" y="6958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78146" y="781050"/>
            <a:ext cx="388115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프로젝트 본문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116" y="923925"/>
            <a:ext cx="7851233" cy="8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데이터 전처리 - 텍스트 전처리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24874" y="2357269"/>
            <a:ext cx="5818929" cy="644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소문자 변환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텍스트에 일관성을 유지.</a:t>
            </a:r>
          </a:p>
          <a:p>
            <a:pPr algn="l">
              <a:lnSpc>
                <a:spcPts val="1260"/>
              </a:lnSpc>
            </a:pPr>
            <a:r>
              <a:rPr lang="en-US" sz="900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특수 문자 제거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텍스트에서 불필요한 특수 문자나 구두점 등을 제거.</a:t>
            </a:r>
          </a:p>
          <a:p>
            <a:pPr algn="l">
              <a:lnSpc>
                <a:spcPts val="1260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불용어 제거 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The, is, and 등 의미 없는 단어를 제거.</a:t>
            </a:r>
          </a:p>
          <a:p>
            <a:pPr algn="l">
              <a:lnSpc>
                <a:spcPts val="1260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어간 추출 및 표제어 추출</a:t>
            </a:r>
          </a:p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91919"/>
                </a:solidFill>
                <a:latin typeface="KoPub바탕체"/>
                <a:ea typeface="KoPub바탕체"/>
                <a:cs typeface="KoPub바탕체"/>
                <a:sym typeface="KoPub바탕체"/>
              </a:rPr>
              <a:t>단어의 기본 형태를 추출.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DAGZCKgTBjM</dc:identifier>
  <dcterms:modified xsi:type="dcterms:W3CDTF">2011-08-01T06:04:30Z</dcterms:modified>
  <cp:revision>1</cp:revision>
  <dc:title>데이터 과학 발표 - Con</dc:title>
</cp:coreProperties>
</file>